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58" r:id="rId4"/>
    <p:sldId id="259" r:id="rId5"/>
    <p:sldId id="276" r:id="rId6"/>
    <p:sldId id="260" r:id="rId7"/>
    <p:sldId id="261" r:id="rId8"/>
    <p:sldId id="262" r:id="rId9"/>
    <p:sldId id="270" r:id="rId10"/>
    <p:sldId id="271" r:id="rId11"/>
    <p:sldId id="272" r:id="rId12"/>
    <p:sldId id="273" r:id="rId13"/>
    <p:sldId id="263" r:id="rId14"/>
    <p:sldId id="264" r:id="rId1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4" d="100"/>
          <a:sy n="114" d="100"/>
        </p:scale>
        <p:origin x="-918" y="-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2"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p>
          </p:txBody>
        </p:sp>
        <p:sp>
          <p:nvSpPr>
            <p:cNvPr id="13"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5"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p>
          </p:txBody>
        </p:sp>
        <p:sp>
          <p:nvSpPr>
            <p:cNvPr id="16"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p>
          </p:txBody>
        </p:sp>
      </p:grpSp>
      <p:sp>
        <p:nvSpPr>
          <p:cNvPr id="5159"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5160"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smtClean="0"/>
            </a:lvl1pPr>
          </a:lstStyle>
          <a:p>
            <a:pPr>
              <a:defRPr/>
            </a:pPr>
            <a:endParaRPr lang="en-US"/>
          </a:p>
        </p:txBody>
      </p:sp>
      <p:sp>
        <p:nvSpPr>
          <p:cNvPr id="42" name="Rectangle 42"/>
          <p:cNvSpPr>
            <a:spLocks noGrp="1" noChangeArrowheads="1"/>
          </p:cNvSpPr>
          <p:nvPr>
            <p:ph type="ftr" sz="quarter" idx="11"/>
          </p:nvPr>
        </p:nvSpPr>
        <p:spPr/>
        <p:txBody>
          <a:bodyPr/>
          <a:lstStyle>
            <a:lvl1pPr>
              <a:defRPr smtClean="0"/>
            </a:lvl1pPr>
          </a:lstStyle>
          <a:p>
            <a:pPr>
              <a:defRPr/>
            </a:pPr>
            <a:endParaRPr lang="en-US"/>
          </a:p>
        </p:txBody>
      </p:sp>
      <p:sp>
        <p:nvSpPr>
          <p:cNvPr id="43" name="Rectangle 43"/>
          <p:cNvSpPr>
            <a:spLocks noGrp="1" noChangeArrowheads="1"/>
          </p:cNvSpPr>
          <p:nvPr>
            <p:ph type="sldNum" sz="quarter" idx="12"/>
          </p:nvPr>
        </p:nvSpPr>
        <p:spPr/>
        <p:txBody>
          <a:bodyPr/>
          <a:lstStyle>
            <a:lvl1pPr>
              <a:defRPr smtClean="0"/>
            </a:lvl1pPr>
          </a:lstStyle>
          <a:p>
            <a:pPr>
              <a:defRPr/>
            </a:pPr>
            <a:fld id="{745EC2E9-F691-458D-AF7F-D559F762731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98D09C1A-DC55-4131-91C3-5680E1038B2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015974FA-2EEA-4291-BE25-7C7FA6A6726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B8545104-DCB5-4891-BC18-BFF33E0D7AB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EEACEDDD-721F-4CCE-8849-E101CA4C79E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1417EF6C-05DF-445F-97D9-04269F60027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AD0C951C-F5DD-4024-BE99-0895F9A6562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98106B6A-E6D4-45A5-8B18-F69DEBA10A3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5F173550-6935-46E8-BE2F-ADB837694E3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5DDB2813-51DF-4C2D-B8A2-02EF068C577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7E921A24-7236-4F2A-B187-F05D9AB9DFF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4099"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4100"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4101"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1035" name="Group 6"/>
            <p:cNvGrpSpPr>
              <a:grpSpLocks/>
            </p:cNvGrpSpPr>
            <p:nvPr/>
          </p:nvGrpSpPr>
          <p:grpSpPr bwMode="auto">
            <a:xfrm>
              <a:off x="288" y="0"/>
              <a:ext cx="5098" cy="4316"/>
              <a:chOff x="288" y="0"/>
              <a:chExt cx="5098" cy="4316"/>
            </a:xfrm>
          </p:grpSpPr>
          <p:sp>
            <p:nvSpPr>
              <p:cNvPr id="4103"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04"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05"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06"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07"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08"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09"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10"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11"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12"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13"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14"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4115"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4116"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4117"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4118"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4119" name="Freeform 23"/>
            <p:cNvSpPr>
              <a:spLocks/>
            </p:cNvSpPr>
            <p:nvPr/>
          </p:nvSpPr>
          <p:spPr bwMode="hidden">
            <a:xfrm>
              <a:off x="5041" y="0"/>
              <a:ext cx="719" cy="845"/>
            </a:xfrm>
            <a:custGeom>
              <a:avLst/>
              <a:gdLst/>
              <a:ahLst/>
              <a:cxnLst>
                <a:cxn ang="0">
                  <a:pos x="717" y="845"/>
                </a:cxn>
                <a:cxn ang="0">
                  <a:pos x="717" y="821"/>
                </a:cxn>
                <a:cxn ang="0">
                  <a:pos x="574" y="605"/>
                </a:cxn>
                <a:cxn ang="0">
                  <a:pos x="406" y="396"/>
                </a:cxn>
                <a:cxn ang="0">
                  <a:pos x="221" y="192"/>
                </a:cxn>
                <a:cxn ang="0">
                  <a:pos x="17" y="0"/>
                </a:cxn>
                <a:cxn ang="0">
                  <a:pos x="0" y="0"/>
                </a:cxn>
                <a:cxn ang="0">
                  <a:pos x="209" y="198"/>
                </a:cxn>
                <a:cxn ang="0">
                  <a:pos x="400" y="408"/>
                </a:cxn>
                <a:cxn ang="0">
                  <a:pos x="568" y="623"/>
                </a:cxn>
                <a:cxn ang="0">
                  <a:pos x="717" y="845"/>
                </a:cxn>
                <a:cxn ang="0">
                  <a:pos x="717" y="845"/>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lnTo>
                    <a:pt x="717" y="845"/>
                  </a:lnTo>
                  <a:close/>
                </a:path>
              </a:pathLst>
            </a:custGeom>
            <a:solidFill>
              <a:schemeClr val="bg1"/>
            </a:solidFill>
            <a:ln w="9525">
              <a:noFill/>
              <a:round/>
              <a:headEnd/>
              <a:tailEnd/>
            </a:ln>
          </p:spPr>
          <p:txBody>
            <a:bodyPr/>
            <a:lstStyle/>
            <a:p>
              <a:pPr>
                <a:defRPr/>
              </a:pPr>
              <a:endParaRPr lang="en-US"/>
            </a:p>
          </p:txBody>
        </p:sp>
        <p:sp>
          <p:nvSpPr>
            <p:cNvPr id="4120" name="Freeform 24"/>
            <p:cNvSpPr>
              <a:spLocks/>
            </p:cNvSpPr>
            <p:nvPr/>
          </p:nvSpPr>
          <p:spPr bwMode="hidden">
            <a:xfrm>
              <a:off x="5352" y="0"/>
              <a:ext cx="408" cy="414"/>
            </a:xfrm>
            <a:custGeom>
              <a:avLst/>
              <a:gdLst/>
              <a:ahLst/>
              <a:cxnLst>
                <a:cxn ang="0">
                  <a:pos x="407" y="414"/>
                </a:cxn>
                <a:cxn ang="0">
                  <a:pos x="407" y="396"/>
                </a:cxn>
                <a:cxn ang="0">
                  <a:pos x="222" y="192"/>
                </a:cxn>
                <a:cxn ang="0">
                  <a:pos x="12" y="0"/>
                </a:cxn>
                <a:cxn ang="0">
                  <a:pos x="0" y="0"/>
                </a:cxn>
                <a:cxn ang="0">
                  <a:pos x="108" y="102"/>
                </a:cxn>
                <a:cxn ang="0">
                  <a:pos x="216" y="204"/>
                </a:cxn>
                <a:cxn ang="0">
                  <a:pos x="407" y="414"/>
                </a:cxn>
                <a:cxn ang="0">
                  <a:pos x="407" y="414"/>
                </a:cxn>
              </a:cxnLst>
              <a:rect l="0" t="0" r="r" b="b"/>
              <a:pathLst>
                <a:path w="407" h="414">
                  <a:moveTo>
                    <a:pt x="407" y="414"/>
                  </a:moveTo>
                  <a:lnTo>
                    <a:pt x="407" y="396"/>
                  </a:lnTo>
                  <a:lnTo>
                    <a:pt x="222" y="192"/>
                  </a:lnTo>
                  <a:lnTo>
                    <a:pt x="12" y="0"/>
                  </a:lnTo>
                  <a:lnTo>
                    <a:pt x="0" y="0"/>
                  </a:lnTo>
                  <a:lnTo>
                    <a:pt x="108" y="102"/>
                  </a:lnTo>
                  <a:lnTo>
                    <a:pt x="216" y="204"/>
                  </a:lnTo>
                  <a:lnTo>
                    <a:pt x="407" y="414"/>
                  </a:lnTo>
                  <a:lnTo>
                    <a:pt x="407" y="414"/>
                  </a:lnTo>
                  <a:close/>
                </a:path>
              </a:pathLst>
            </a:custGeom>
            <a:solidFill>
              <a:schemeClr val="bg1"/>
            </a:solidFill>
            <a:ln w="9525">
              <a:noFill/>
              <a:round/>
              <a:headEnd/>
              <a:tailEnd/>
            </a:ln>
          </p:spPr>
          <p:txBody>
            <a:bodyPr/>
            <a:lstStyle/>
            <a:p>
              <a:pPr>
                <a:defRPr/>
              </a:pPr>
              <a:endParaRPr lang="en-US"/>
            </a:p>
          </p:txBody>
        </p:sp>
        <p:sp>
          <p:nvSpPr>
            <p:cNvPr id="4121"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4122" name="Freeform 26"/>
            <p:cNvSpPr>
              <a:spLocks/>
            </p:cNvSpPr>
            <p:nvPr/>
          </p:nvSpPr>
          <p:spPr bwMode="hidden">
            <a:xfrm>
              <a:off x="6" y="0"/>
              <a:ext cx="588" cy="599"/>
            </a:xfrm>
            <a:custGeom>
              <a:avLst/>
              <a:gdLst/>
              <a:ahLst/>
              <a:cxnLst>
                <a:cxn ang="0">
                  <a:pos x="586" y="0"/>
                </a:cxn>
                <a:cxn ang="0">
                  <a:pos x="568" y="0"/>
                </a:cxn>
                <a:cxn ang="0">
                  <a:pos x="407" y="132"/>
                </a:cxn>
                <a:cxn ang="0">
                  <a:pos x="257" y="270"/>
                </a:cxn>
                <a:cxn ang="0">
                  <a:pos x="120" y="420"/>
                </a:cxn>
                <a:cxn ang="0">
                  <a:pos x="0" y="575"/>
                </a:cxn>
                <a:cxn ang="0">
                  <a:pos x="0" y="599"/>
                </a:cxn>
                <a:cxn ang="0">
                  <a:pos x="120" y="432"/>
                </a:cxn>
                <a:cxn ang="0">
                  <a:pos x="257" y="282"/>
                </a:cxn>
                <a:cxn ang="0">
                  <a:pos x="413" y="138"/>
                </a:cxn>
                <a:cxn ang="0">
                  <a:pos x="586" y="0"/>
                </a:cxn>
                <a:cxn ang="0">
                  <a:pos x="586" y="0"/>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lnTo>
                    <a:pt x="586" y="0"/>
                  </a:lnTo>
                  <a:close/>
                </a:path>
              </a:pathLst>
            </a:custGeom>
            <a:solidFill>
              <a:schemeClr val="bg1"/>
            </a:solidFill>
            <a:ln w="9525">
              <a:noFill/>
              <a:round/>
              <a:headEnd/>
              <a:tailEnd/>
            </a:ln>
          </p:spPr>
          <p:txBody>
            <a:bodyPr/>
            <a:lstStyle/>
            <a:p>
              <a:pPr>
                <a:defRPr/>
              </a:pPr>
              <a:endParaRPr lang="en-US"/>
            </a:p>
          </p:txBody>
        </p:sp>
        <p:sp>
          <p:nvSpPr>
            <p:cNvPr id="4123" name="Freeform 27"/>
            <p:cNvSpPr>
              <a:spLocks/>
            </p:cNvSpPr>
            <p:nvPr/>
          </p:nvSpPr>
          <p:spPr bwMode="hidden">
            <a:xfrm>
              <a:off x="6" y="0"/>
              <a:ext cx="270" cy="252"/>
            </a:xfrm>
            <a:custGeom>
              <a:avLst/>
              <a:gdLst/>
              <a:ahLst/>
              <a:cxnLst>
                <a:cxn ang="0">
                  <a:pos x="269" y="0"/>
                </a:cxn>
                <a:cxn ang="0">
                  <a:pos x="251" y="0"/>
                </a:cxn>
                <a:cxn ang="0">
                  <a:pos x="120" y="114"/>
                </a:cxn>
                <a:cxn ang="0">
                  <a:pos x="60" y="174"/>
                </a:cxn>
                <a:cxn ang="0">
                  <a:pos x="0" y="234"/>
                </a:cxn>
                <a:cxn ang="0">
                  <a:pos x="0" y="252"/>
                </a:cxn>
                <a:cxn ang="0">
                  <a:pos x="126" y="120"/>
                </a:cxn>
                <a:cxn ang="0">
                  <a:pos x="269" y="0"/>
                </a:cxn>
                <a:cxn ang="0">
                  <a:pos x="269" y="0"/>
                </a:cxn>
              </a:cxnLst>
              <a:rect l="0" t="0" r="r" b="b"/>
              <a:pathLst>
                <a:path w="269" h="252">
                  <a:moveTo>
                    <a:pt x="269" y="0"/>
                  </a:moveTo>
                  <a:lnTo>
                    <a:pt x="251" y="0"/>
                  </a:lnTo>
                  <a:lnTo>
                    <a:pt x="120" y="114"/>
                  </a:lnTo>
                  <a:lnTo>
                    <a:pt x="60" y="174"/>
                  </a:lnTo>
                  <a:lnTo>
                    <a:pt x="0" y="234"/>
                  </a:lnTo>
                  <a:lnTo>
                    <a:pt x="0" y="252"/>
                  </a:lnTo>
                  <a:lnTo>
                    <a:pt x="126" y="120"/>
                  </a:lnTo>
                  <a:lnTo>
                    <a:pt x="269" y="0"/>
                  </a:lnTo>
                  <a:lnTo>
                    <a:pt x="269" y="0"/>
                  </a:lnTo>
                  <a:close/>
                </a:path>
              </a:pathLst>
            </a:custGeom>
            <a:solidFill>
              <a:schemeClr val="bg1"/>
            </a:solidFill>
            <a:ln w="9525">
              <a:noFill/>
              <a:round/>
              <a:headEnd/>
              <a:tailEnd/>
            </a:ln>
          </p:spPr>
          <p:txBody>
            <a:bodyPr/>
            <a:lstStyle/>
            <a:p>
              <a:pPr>
                <a:defRPr/>
              </a:pPr>
              <a:endParaRPr lang="en-US"/>
            </a:p>
          </p:txBody>
        </p:sp>
        <p:sp>
          <p:nvSpPr>
            <p:cNvPr id="4124" name="Line 28"/>
            <p:cNvSpPr>
              <a:spLocks noChangeShapeType="1"/>
            </p:cNvSpPr>
            <p:nvPr/>
          </p:nvSpPr>
          <p:spPr bwMode="hidden">
            <a:xfrm>
              <a:off x="1" y="2749"/>
              <a:ext cx="5758" cy="0"/>
            </a:xfrm>
            <a:prstGeom prst="line">
              <a:avLst/>
            </a:prstGeom>
            <a:noFill/>
            <a:ln w="15875">
              <a:solidFill>
                <a:schemeClr val="bg1"/>
              </a:solidFill>
              <a:round/>
              <a:headEnd/>
              <a:tailEnd/>
            </a:ln>
            <a:effectLst/>
          </p:spPr>
          <p:txBody>
            <a:bodyPr/>
            <a:lstStyle/>
            <a:p>
              <a:pPr>
                <a:defRPr/>
              </a:pPr>
              <a:endParaRPr lang="en-US"/>
            </a:p>
          </p:txBody>
        </p:sp>
        <p:sp>
          <p:nvSpPr>
            <p:cNvPr id="4125" name="Line 29"/>
            <p:cNvSpPr>
              <a:spLocks noChangeShapeType="1"/>
            </p:cNvSpPr>
            <p:nvPr/>
          </p:nvSpPr>
          <p:spPr bwMode="hidden">
            <a:xfrm>
              <a:off x="1" y="2356"/>
              <a:ext cx="5758" cy="0"/>
            </a:xfrm>
            <a:prstGeom prst="line">
              <a:avLst/>
            </a:prstGeom>
            <a:noFill/>
            <a:ln w="15875">
              <a:solidFill>
                <a:schemeClr val="bg1"/>
              </a:solidFill>
              <a:round/>
              <a:headEnd/>
              <a:tailEnd/>
            </a:ln>
            <a:effectLst/>
          </p:spPr>
          <p:txBody>
            <a:bodyPr/>
            <a:lstStyle/>
            <a:p>
              <a:pPr>
                <a:defRPr/>
              </a:pPr>
              <a:endParaRPr lang="en-US"/>
            </a:p>
          </p:txBody>
        </p:sp>
        <p:sp>
          <p:nvSpPr>
            <p:cNvPr id="4126" name="Line 30"/>
            <p:cNvSpPr>
              <a:spLocks noChangeShapeType="1"/>
            </p:cNvSpPr>
            <p:nvPr/>
          </p:nvSpPr>
          <p:spPr bwMode="hidden">
            <a:xfrm>
              <a:off x="1" y="3142"/>
              <a:ext cx="5758" cy="0"/>
            </a:xfrm>
            <a:prstGeom prst="line">
              <a:avLst/>
            </a:prstGeom>
            <a:noFill/>
            <a:ln w="15875">
              <a:solidFill>
                <a:schemeClr val="bg2"/>
              </a:solidFill>
              <a:round/>
              <a:headEnd/>
              <a:tailEnd/>
            </a:ln>
            <a:effectLst/>
          </p:spPr>
          <p:txBody>
            <a:bodyPr/>
            <a:lstStyle/>
            <a:p>
              <a:pPr>
                <a:defRPr/>
              </a:pPr>
              <a:endParaRPr lang="en-US"/>
            </a:p>
          </p:txBody>
        </p:sp>
        <p:grpSp>
          <p:nvGrpSpPr>
            <p:cNvPr id="1047" name="Group 31"/>
            <p:cNvGrpSpPr>
              <a:grpSpLocks/>
            </p:cNvGrpSpPr>
            <p:nvPr/>
          </p:nvGrpSpPr>
          <p:grpSpPr bwMode="auto">
            <a:xfrm>
              <a:off x="1" y="392"/>
              <a:ext cx="5758" cy="1571"/>
              <a:chOff x="1" y="392"/>
              <a:chExt cx="5758" cy="1571"/>
            </a:xfrm>
          </p:grpSpPr>
          <p:sp>
            <p:nvSpPr>
              <p:cNvPr id="4128" name="Line 32"/>
              <p:cNvSpPr>
                <a:spLocks noChangeShapeType="1"/>
              </p:cNvSpPr>
              <p:nvPr userDrawn="1"/>
            </p:nvSpPr>
            <p:spPr bwMode="hidden">
              <a:xfrm>
                <a:off x="1" y="784"/>
                <a:ext cx="5758" cy="0"/>
              </a:xfrm>
              <a:prstGeom prst="line">
                <a:avLst/>
              </a:prstGeom>
              <a:noFill/>
              <a:ln w="15875">
                <a:solidFill>
                  <a:schemeClr val="bg1"/>
                </a:solidFill>
                <a:round/>
                <a:headEnd/>
                <a:tailEnd/>
              </a:ln>
              <a:effectLst/>
            </p:spPr>
            <p:txBody>
              <a:bodyPr/>
              <a:lstStyle/>
              <a:p>
                <a:pPr>
                  <a:defRPr/>
                </a:pPr>
                <a:endParaRPr lang="en-US"/>
              </a:p>
            </p:txBody>
          </p:sp>
          <p:sp>
            <p:nvSpPr>
              <p:cNvPr id="4129"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p:spPr>
            <p:txBody>
              <a:bodyPr/>
              <a:lstStyle/>
              <a:p>
                <a:pPr>
                  <a:defRPr/>
                </a:pPr>
                <a:endParaRPr lang="en-US"/>
              </a:p>
            </p:txBody>
          </p:sp>
          <p:sp>
            <p:nvSpPr>
              <p:cNvPr id="4130"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p:spPr>
            <p:txBody>
              <a:bodyPr/>
              <a:lstStyle/>
              <a:p>
                <a:pPr>
                  <a:defRPr/>
                </a:pPr>
                <a:endParaRPr lang="en-US"/>
              </a:p>
            </p:txBody>
          </p:sp>
          <p:sp>
            <p:nvSpPr>
              <p:cNvPr id="4131"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p:spPr>
            <p:txBody>
              <a:bodyPr/>
              <a:lstStyle/>
              <a:p>
                <a:pPr>
                  <a:defRPr/>
                </a:pPr>
                <a:endParaRPr lang="en-US"/>
              </a:p>
            </p:txBody>
          </p:sp>
          <p:sp>
            <p:nvSpPr>
              <p:cNvPr id="4132" name="Line 36"/>
              <p:cNvSpPr>
                <a:spLocks noChangeShapeType="1"/>
              </p:cNvSpPr>
              <p:nvPr userDrawn="1"/>
            </p:nvSpPr>
            <p:spPr bwMode="hidden">
              <a:xfrm>
                <a:off x="1" y="392"/>
                <a:ext cx="5758" cy="0"/>
              </a:xfrm>
              <a:prstGeom prst="line">
                <a:avLst/>
              </a:prstGeom>
              <a:noFill/>
              <a:ln w="15875">
                <a:solidFill>
                  <a:schemeClr val="bg1"/>
                </a:solidFill>
                <a:round/>
                <a:headEnd/>
                <a:tailEnd/>
              </a:ln>
              <a:effectLst/>
            </p:spPr>
            <p:txBody>
              <a:bodyPr/>
              <a:lstStyle/>
              <a:p>
                <a:pPr>
                  <a:defRPr/>
                </a:pPr>
                <a:endParaRPr lang="en-US"/>
              </a:p>
            </p:txBody>
          </p:sp>
        </p:grpSp>
        <p:sp>
          <p:nvSpPr>
            <p:cNvPr id="4133" name="Line 37"/>
            <p:cNvSpPr>
              <a:spLocks noChangeShapeType="1"/>
            </p:cNvSpPr>
            <p:nvPr/>
          </p:nvSpPr>
          <p:spPr bwMode="hidden">
            <a:xfrm>
              <a:off x="1" y="3928"/>
              <a:ext cx="5758" cy="0"/>
            </a:xfrm>
            <a:prstGeom prst="line">
              <a:avLst/>
            </a:prstGeom>
            <a:noFill/>
            <a:ln w="15875">
              <a:solidFill>
                <a:schemeClr val="bg2"/>
              </a:solidFill>
              <a:round/>
              <a:headEnd/>
              <a:tailEnd/>
            </a:ln>
            <a:effectLst/>
          </p:spPr>
          <p:txBody>
            <a:bodyPr/>
            <a:lstStyle/>
            <a:p>
              <a:pPr>
                <a:defRPr/>
              </a:pPr>
              <a:endParaRPr lang="en-US"/>
            </a:p>
          </p:txBody>
        </p:sp>
        <p:sp>
          <p:nvSpPr>
            <p:cNvPr id="4134" name="Line 38"/>
            <p:cNvSpPr>
              <a:spLocks noChangeShapeType="1"/>
            </p:cNvSpPr>
            <p:nvPr/>
          </p:nvSpPr>
          <p:spPr bwMode="hidden">
            <a:xfrm>
              <a:off x="1" y="3535"/>
              <a:ext cx="5758" cy="0"/>
            </a:xfrm>
            <a:prstGeom prst="line">
              <a:avLst/>
            </a:prstGeom>
            <a:noFill/>
            <a:ln w="15875">
              <a:solidFill>
                <a:schemeClr val="bg2"/>
              </a:solidFill>
              <a:round/>
              <a:headEnd/>
              <a:tailEnd/>
            </a:ln>
            <a:effectLst/>
          </p:spPr>
          <p:txBody>
            <a:bodyPr/>
            <a:lstStyle/>
            <a:p>
              <a:pPr>
                <a:defRPr/>
              </a:pPr>
              <a:endParaRPr lang="en-US"/>
            </a:p>
          </p:txBody>
        </p:sp>
      </p:grpSp>
      <p:sp>
        <p:nvSpPr>
          <p:cNvPr id="4135"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136"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smtClean="0">
                <a:effectLst>
                  <a:outerShdw blurRad="38100" dist="38100" dir="2700000" algn="tl">
                    <a:srgbClr val="000000"/>
                  </a:outerShdw>
                </a:effectLst>
              </a:defRPr>
            </a:lvl1pPr>
          </a:lstStyle>
          <a:p>
            <a:pPr>
              <a:defRPr/>
            </a:pPr>
            <a:endParaRPr lang="en-US"/>
          </a:p>
        </p:txBody>
      </p:sp>
      <p:sp>
        <p:nvSpPr>
          <p:cNvPr id="4137"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smtClean="0">
                <a:effectLst>
                  <a:outerShdw blurRad="38100" dist="38100" dir="2700000" algn="tl">
                    <a:srgbClr val="000000"/>
                  </a:outerShdw>
                </a:effectLst>
              </a:defRPr>
            </a:lvl1pPr>
          </a:lstStyle>
          <a:p>
            <a:pPr>
              <a:defRPr/>
            </a:pPr>
            <a:endParaRPr lang="en-US"/>
          </a:p>
        </p:txBody>
      </p:sp>
      <p:sp>
        <p:nvSpPr>
          <p:cNvPr id="4138"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effectLst>
                  <a:outerShdw blurRad="38100" dist="38100" dir="2700000" algn="tl">
                    <a:srgbClr val="000000"/>
                  </a:outerShdw>
                </a:effectLst>
              </a:defRPr>
            </a:lvl1pPr>
          </a:lstStyle>
          <a:p>
            <a:pPr>
              <a:defRPr/>
            </a:pPr>
            <a:fld id="{50213A88-3C02-4372-9545-3FCBC1CA9C89}" type="slidenum">
              <a:rPr lang="en-US"/>
              <a:pPr>
                <a:defRPr/>
              </a:pPr>
              <a:t>‹#›</a:t>
            </a:fld>
            <a:endParaRPr lang="en-US"/>
          </a:p>
        </p:txBody>
      </p:sp>
      <p:sp>
        <p:nvSpPr>
          <p:cNvPr id="4139"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981200"/>
            <a:ext cx="7772400" cy="1447800"/>
          </a:xfrm>
        </p:spPr>
        <p:txBody>
          <a:bodyPr/>
          <a:lstStyle/>
          <a:p>
            <a:pPr eaLnBrk="1" hangingPunct="1">
              <a:defRPr/>
            </a:pPr>
            <a:r>
              <a:rPr lang="en-US" sz="4800" smtClean="0"/>
              <a:t>11.1 The Byzantine Empire</a:t>
            </a:r>
          </a:p>
        </p:txBody>
      </p:sp>
      <p:sp>
        <p:nvSpPr>
          <p:cNvPr id="2051" name="Rectangle 3"/>
          <p:cNvSpPr>
            <a:spLocks noGrp="1" noChangeArrowheads="1"/>
          </p:cNvSpPr>
          <p:nvPr>
            <p:ph type="subTitle" idx="1"/>
          </p:nvPr>
        </p:nvSpPr>
        <p:spPr/>
        <p:txBody>
          <a:bodyPr/>
          <a:lstStyle/>
          <a:p>
            <a:pPr eaLnBrk="1" hangingPunct="1">
              <a:defRPr/>
            </a:pPr>
            <a:r>
              <a:rPr lang="en-US" sz="2800" smtClean="0"/>
              <a:t>After Rome split, the Eastern Empire, known as Byzantium, flourishes for a thousand years.</a:t>
            </a:r>
          </a:p>
        </p:txBody>
      </p:sp>
      <p:pic>
        <p:nvPicPr>
          <p:cNvPr id="3076" name="Picture 4"/>
          <p:cNvPicPr>
            <a:picLocks noChangeAspect="1" noChangeArrowheads="1"/>
          </p:cNvPicPr>
          <p:nvPr/>
        </p:nvPicPr>
        <p:blipFill>
          <a:blip r:embed="rId2" cstate="print"/>
          <a:srcRect/>
          <a:stretch>
            <a:fillRect/>
          </a:stretch>
        </p:blipFill>
        <p:spPr bwMode="auto">
          <a:xfrm>
            <a:off x="0" y="0"/>
            <a:ext cx="9144000" cy="1935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n-US" dirty="0" smtClean="0"/>
              <a:t>Papal Supremacy and the</a:t>
            </a:r>
            <a:br>
              <a:rPr lang="en-US" dirty="0" smtClean="0"/>
            </a:br>
            <a:r>
              <a:rPr lang="en-US" dirty="0" smtClean="0"/>
              <a:t>Nicene Creed</a:t>
            </a:r>
            <a:endParaRPr lang="en-US" dirty="0"/>
          </a:p>
        </p:txBody>
      </p:sp>
      <p:sp>
        <p:nvSpPr>
          <p:cNvPr id="3" name="Content Placeholder 2"/>
          <p:cNvSpPr>
            <a:spLocks noGrp="1"/>
          </p:cNvSpPr>
          <p:nvPr>
            <p:ph idx="1"/>
          </p:nvPr>
        </p:nvSpPr>
        <p:spPr/>
        <p:txBody>
          <a:bodyPr>
            <a:normAutofit fontScale="70000" lnSpcReduction="20000"/>
          </a:bodyPr>
          <a:lstStyle/>
          <a:p>
            <a:pPr eaLnBrk="1" hangingPunct="1">
              <a:defRPr/>
            </a:pPr>
            <a:r>
              <a:rPr lang="en-US" dirty="0" smtClean="0"/>
              <a:t>Pope </a:t>
            </a:r>
            <a:r>
              <a:rPr lang="en-US" dirty="0"/>
              <a:t>Leo IX claimed he held authority over the four eastern patriarchs.</a:t>
            </a:r>
            <a:endParaRPr lang="en-US" sz="4800" dirty="0"/>
          </a:p>
          <a:p>
            <a:pPr eaLnBrk="1" hangingPunct="1">
              <a:defRPr/>
            </a:pPr>
            <a:r>
              <a:rPr lang="en-US" dirty="0"/>
              <a:t>The Pope in 1014 inserted the “</a:t>
            </a:r>
            <a:r>
              <a:rPr lang="en-US" dirty="0" err="1"/>
              <a:t>Filioque</a:t>
            </a:r>
            <a:r>
              <a:rPr lang="en-US" dirty="0"/>
              <a:t> clause” (the words “and the son” in regards to the procession of the Holy Spirit) into the </a:t>
            </a:r>
            <a:r>
              <a:rPr lang="en-US" i="1" u="sng" dirty="0"/>
              <a:t>Latin version</a:t>
            </a:r>
            <a:r>
              <a:rPr lang="en-US" dirty="0"/>
              <a:t> of the Nicene Creed. (This was not allowed by the Roman church in the Greek version). Leo IX asserted the papacy’s right to do so. The Eastern Orthodox believed this to be a violation of the 7</a:t>
            </a:r>
            <a:r>
              <a:rPr lang="en-US" baseline="30000" dirty="0"/>
              <a:t>th</a:t>
            </a:r>
            <a:r>
              <a:rPr lang="en-US" dirty="0"/>
              <a:t> canon of the Council of Ephesus, and viewed this clause as a western innovation and heresy.</a:t>
            </a:r>
            <a:endParaRPr lang="en-US" sz="4800" dirty="0"/>
          </a:p>
          <a:p>
            <a:pPr eaLnBrk="1" hangingPunct="1">
              <a:defRPr/>
            </a:pPr>
            <a:r>
              <a:rPr lang="en-US" dirty="0"/>
              <a:t>The Eastern Orthodox today state that the 28</a:t>
            </a:r>
            <a:r>
              <a:rPr lang="en-US" baseline="30000" dirty="0"/>
              <a:t>th</a:t>
            </a:r>
            <a:r>
              <a:rPr lang="en-US" dirty="0"/>
              <a:t> Canon of the Council of Chalcedon established the equality of the Bishops of Rome and Constantinople, therefore, the Roman pontiff could not claim authority over Constantinople.</a:t>
            </a:r>
            <a:endParaRPr lang="en-US" sz="4800" dirty="0"/>
          </a:p>
          <a:p>
            <a:pPr eaLnBrk="1" hangingPunct="1">
              <a:buFont typeface="Wingdings" pitchFamily="2" charset="2"/>
              <a:buNone/>
              <a:defRPr/>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Iconoclast Controversy</a:t>
            </a:r>
            <a:endParaRPr lang="en-US" dirty="0"/>
          </a:p>
        </p:txBody>
      </p:sp>
      <p:sp>
        <p:nvSpPr>
          <p:cNvPr id="3" name="Content Placeholder 2"/>
          <p:cNvSpPr>
            <a:spLocks noGrp="1"/>
          </p:cNvSpPr>
          <p:nvPr>
            <p:ph idx="1"/>
          </p:nvPr>
        </p:nvSpPr>
        <p:spPr/>
        <p:txBody>
          <a:bodyPr>
            <a:noAutofit/>
          </a:bodyPr>
          <a:lstStyle/>
          <a:p>
            <a:pPr eaLnBrk="1" hangingPunct="1">
              <a:defRPr/>
            </a:pPr>
            <a:r>
              <a:rPr lang="en-US" sz="2000" dirty="0" smtClean="0"/>
              <a:t>The </a:t>
            </a:r>
            <a:r>
              <a:rPr lang="en-US" sz="2000" dirty="0"/>
              <a:t>Byzantine </a:t>
            </a:r>
            <a:r>
              <a:rPr lang="en-US" sz="2000" b="1" dirty="0"/>
              <a:t>Emperor Leo III</a:t>
            </a:r>
            <a:r>
              <a:rPr lang="en-US" sz="2000" dirty="0"/>
              <a:t> outlawed the veneration of icons in the 8</a:t>
            </a:r>
            <a:r>
              <a:rPr lang="en-US" sz="2000" baseline="30000" dirty="0"/>
              <a:t>th</a:t>
            </a:r>
            <a:r>
              <a:rPr lang="en-US" sz="2000" dirty="0"/>
              <a:t> century. </a:t>
            </a:r>
            <a:r>
              <a:rPr lang="en-US" sz="2000" u="sng" dirty="0" smtClean="0"/>
              <a:t>Some believe this to be a result of the pressures of Islam</a:t>
            </a:r>
            <a:r>
              <a:rPr lang="en-US" sz="2000" dirty="0" smtClean="0"/>
              <a:t>. Those </a:t>
            </a:r>
            <a:r>
              <a:rPr lang="en-US" sz="2000" dirty="0"/>
              <a:t>who were against the use of icons in the church were called “</a:t>
            </a:r>
            <a:r>
              <a:rPr lang="en-US" sz="2000" b="1" dirty="0"/>
              <a:t>iconoclasts</a:t>
            </a:r>
            <a:r>
              <a:rPr lang="en-US" sz="2000" dirty="0"/>
              <a:t>.” The first period of iconoclasm occurred from 730-787 C.E. A second period of iconoclasm occurred from 814-842 C.E.</a:t>
            </a:r>
            <a:endParaRPr lang="en-US" dirty="0"/>
          </a:p>
          <a:p>
            <a:pPr eaLnBrk="1" hangingPunct="1">
              <a:defRPr/>
            </a:pPr>
            <a:r>
              <a:rPr lang="en-US" sz="2000" dirty="0"/>
              <a:t>Arguments usually surrounded the understanding of how to depict the two natures of Jesus Christ in Christian theological teaching. “</a:t>
            </a:r>
            <a:r>
              <a:rPr lang="en-US" sz="2000" b="1" dirty="0" err="1"/>
              <a:t>Iconodules</a:t>
            </a:r>
            <a:r>
              <a:rPr lang="en-US" sz="2000" b="1" dirty="0"/>
              <a:t>”</a:t>
            </a:r>
            <a:r>
              <a:rPr lang="en-US" sz="2000" dirty="0"/>
              <a:t> (supporters of the use of icons) believed that to disallow depicting Jesus artistically denied the incarnation.</a:t>
            </a:r>
            <a:endParaRPr lang="en-US" dirty="0"/>
          </a:p>
          <a:p>
            <a:pPr eaLnBrk="1" hangingPunct="1">
              <a:defRPr/>
            </a:pPr>
            <a:r>
              <a:rPr lang="en-US" sz="2000" dirty="0"/>
              <a:t>The western church rejected iconoclasm. However, icons, which are generally two dimensional works of art were generally not used. Instead, statues were allowed in the western church .</a:t>
            </a:r>
            <a:endParaRPr lang="en-US" dirty="0"/>
          </a:p>
          <a:p>
            <a:pPr eaLnBrk="1" hangingPunct="1">
              <a:defRPr/>
            </a:pPr>
            <a:endParaRPr 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Different Church/State Relations</a:t>
            </a:r>
            <a:endParaRPr lang="en-US" dirty="0"/>
          </a:p>
        </p:txBody>
      </p:sp>
      <p:sp>
        <p:nvSpPr>
          <p:cNvPr id="3" name="Content Placeholder 2"/>
          <p:cNvSpPr>
            <a:spLocks noGrp="1"/>
          </p:cNvSpPr>
          <p:nvPr>
            <p:ph idx="1"/>
          </p:nvPr>
        </p:nvSpPr>
        <p:spPr/>
        <p:txBody>
          <a:bodyPr/>
          <a:lstStyle/>
          <a:p>
            <a:pPr marL="342900" lvl="1" indent="-342900" eaLnBrk="1" hangingPunct="1">
              <a:buFont typeface="Arial" pitchFamily="34" charset="0"/>
              <a:buChar char="•"/>
              <a:defRPr/>
            </a:pPr>
            <a:r>
              <a:rPr lang="en-US" b="1" i="1" dirty="0" err="1" smtClean="0"/>
              <a:t>Caesaropapism</a:t>
            </a:r>
            <a:r>
              <a:rPr lang="en-US" dirty="0" smtClean="0"/>
              <a:t> </a:t>
            </a:r>
            <a:r>
              <a:rPr lang="en-US" dirty="0"/>
              <a:t>in the east </a:t>
            </a:r>
            <a:r>
              <a:rPr lang="en-US" dirty="0" smtClean="0"/>
              <a:t>subordinated </a:t>
            </a:r>
            <a:r>
              <a:rPr lang="en-US" dirty="0"/>
              <a:t>the church to the religious claims of the dominant political state. </a:t>
            </a:r>
            <a:r>
              <a:rPr lang="en-US" u="sng" dirty="0"/>
              <a:t>In the Byzantine Empire, the emperor had supreme authority over the </a:t>
            </a:r>
            <a:r>
              <a:rPr lang="en-US" u="sng" dirty="0" smtClean="0"/>
              <a:t>church</a:t>
            </a:r>
            <a:r>
              <a:rPr lang="en-US" dirty="0" smtClean="0"/>
              <a:t>.</a:t>
            </a:r>
          </a:p>
          <a:p>
            <a:pPr marL="342900" lvl="1" indent="-342900" eaLnBrk="1" hangingPunct="1">
              <a:buFont typeface="Arial" pitchFamily="34" charset="0"/>
              <a:buChar char="•"/>
              <a:defRPr/>
            </a:pPr>
            <a:r>
              <a:rPr lang="en-US" dirty="0" smtClean="0"/>
              <a:t>In </a:t>
            </a:r>
            <a:r>
              <a:rPr lang="en-US" dirty="0"/>
              <a:t>the west the </a:t>
            </a:r>
            <a:r>
              <a:rPr lang="en-US" u="sng" dirty="0"/>
              <a:t>church was relatively independent of the state</a:t>
            </a:r>
            <a:r>
              <a:rPr lang="en-US" dirty="0"/>
              <a:t> due to the fall of the western empire and a lack of imperial authority. Later, when strong kingdoms emerge in Western Europe, the </a:t>
            </a:r>
            <a:r>
              <a:rPr lang="en-US" b="1" i="1" dirty="0"/>
              <a:t>investiture controversy</a:t>
            </a:r>
            <a:r>
              <a:rPr lang="en-US" dirty="0"/>
              <a:t> </a:t>
            </a:r>
            <a:r>
              <a:rPr lang="en-US" dirty="0" smtClean="0"/>
              <a:t>surfaces creating church/state </a:t>
            </a:r>
            <a:r>
              <a:rPr lang="en-US" smtClean="0"/>
              <a:t>conflicts.</a:t>
            </a:r>
            <a:endParaRPr lang="en-US" sz="4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endParaRPr lang="en-US" smtClean="0"/>
          </a:p>
        </p:txBody>
      </p:sp>
      <p:sp>
        <p:nvSpPr>
          <p:cNvPr id="12291" name="Rectangle 3"/>
          <p:cNvSpPr>
            <a:spLocks noGrp="1" noChangeArrowheads="1"/>
          </p:cNvSpPr>
          <p:nvPr>
            <p:ph type="body" idx="1"/>
          </p:nvPr>
        </p:nvSpPr>
        <p:spPr/>
        <p:txBody>
          <a:bodyPr/>
          <a:lstStyle/>
          <a:p>
            <a:pPr lvl="1" eaLnBrk="1" hangingPunct="1">
              <a:defRPr/>
            </a:pPr>
            <a:r>
              <a:rPr lang="en-US" smtClean="0"/>
              <a:t>Pope and patriarch excommunicate each other over religious doctrines and disputes over jurisdiction.</a:t>
            </a:r>
          </a:p>
          <a:p>
            <a:pPr lvl="1" eaLnBrk="1" hangingPunct="1">
              <a:defRPr/>
            </a:pPr>
            <a:r>
              <a:rPr lang="en-US" smtClean="0"/>
              <a:t>Eastern and Western churches officially split in 1054.</a:t>
            </a:r>
          </a:p>
          <a:p>
            <a:pPr lvl="1" eaLnBrk="1" hangingPunct="1">
              <a:defRPr/>
            </a:pPr>
            <a:r>
              <a:rPr lang="en-US" smtClean="0"/>
              <a:t>West—Roman Catholic Church</a:t>
            </a:r>
          </a:p>
          <a:p>
            <a:pPr lvl="1" eaLnBrk="1" hangingPunct="1">
              <a:defRPr/>
            </a:pPr>
            <a:r>
              <a:rPr lang="en-US" smtClean="0"/>
              <a:t>East—Orthodox Church</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endParaRPr lang="en-US" smtClean="0"/>
          </a:p>
        </p:txBody>
      </p:sp>
      <p:sp>
        <p:nvSpPr>
          <p:cNvPr id="13315" name="Rectangle 3"/>
          <p:cNvSpPr>
            <a:spLocks noGrp="1" noChangeArrowheads="1"/>
          </p:cNvSpPr>
          <p:nvPr>
            <p:ph type="body" idx="1"/>
          </p:nvPr>
        </p:nvSpPr>
        <p:spPr/>
        <p:txBody>
          <a:bodyPr/>
          <a:lstStyle/>
          <a:p>
            <a:pPr eaLnBrk="1" hangingPunct="1">
              <a:lnSpc>
                <a:spcPct val="90000"/>
              </a:lnSpc>
              <a:defRPr/>
            </a:pPr>
            <a:r>
              <a:rPr lang="en-US" smtClean="0"/>
              <a:t>Byzantine Missionaries Convert the Slavs</a:t>
            </a:r>
          </a:p>
          <a:p>
            <a:pPr lvl="1" eaLnBrk="1" hangingPunct="1">
              <a:lnSpc>
                <a:spcPct val="90000"/>
              </a:lnSpc>
              <a:defRPr/>
            </a:pPr>
            <a:r>
              <a:rPr lang="en-US" smtClean="0"/>
              <a:t>Eastern Orthodox missionaries seek to convert the northern peoples known as the Slavs.</a:t>
            </a:r>
          </a:p>
          <a:p>
            <a:pPr lvl="1" eaLnBrk="1" hangingPunct="1">
              <a:lnSpc>
                <a:spcPct val="90000"/>
              </a:lnSpc>
              <a:defRPr/>
            </a:pPr>
            <a:r>
              <a:rPr lang="en-US" smtClean="0"/>
              <a:t>Missionaries create the Cyrillic alphabet—the basis for many Slavic languages.</a:t>
            </a:r>
          </a:p>
          <a:p>
            <a:pPr lvl="1" eaLnBrk="1" hangingPunct="1">
              <a:lnSpc>
                <a:spcPct val="90000"/>
              </a:lnSpc>
              <a:defRPr/>
            </a:pPr>
            <a:r>
              <a:rPr lang="en-US" smtClean="0"/>
              <a:t>Alphabet enables many groups to read the Bible.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smtClean="0"/>
              <a:t>A New Rome in a New Setting</a:t>
            </a:r>
          </a:p>
        </p:txBody>
      </p:sp>
      <p:sp>
        <p:nvSpPr>
          <p:cNvPr id="6147" name="Rectangle 3"/>
          <p:cNvSpPr>
            <a:spLocks noGrp="1" noChangeArrowheads="1"/>
          </p:cNvSpPr>
          <p:nvPr>
            <p:ph type="body" idx="1"/>
          </p:nvPr>
        </p:nvSpPr>
        <p:spPr/>
        <p:txBody>
          <a:bodyPr/>
          <a:lstStyle/>
          <a:p>
            <a:pPr eaLnBrk="1" hangingPunct="1">
              <a:lnSpc>
                <a:spcPct val="90000"/>
              </a:lnSpc>
              <a:defRPr/>
            </a:pPr>
            <a:r>
              <a:rPr lang="en-US" sz="2800" smtClean="0"/>
              <a:t>The Eastern Roman Empire</a:t>
            </a:r>
          </a:p>
          <a:p>
            <a:pPr lvl="1" eaLnBrk="1" hangingPunct="1">
              <a:lnSpc>
                <a:spcPct val="90000"/>
              </a:lnSpc>
              <a:defRPr/>
            </a:pPr>
            <a:r>
              <a:rPr lang="en-US" sz="2400" smtClean="0"/>
              <a:t>Roman Empire officially divides into East and West in 395.</a:t>
            </a:r>
          </a:p>
          <a:p>
            <a:pPr lvl="1" eaLnBrk="1" hangingPunct="1">
              <a:lnSpc>
                <a:spcPct val="90000"/>
              </a:lnSpc>
              <a:defRPr/>
            </a:pPr>
            <a:r>
              <a:rPr lang="en-US" sz="2400" smtClean="0"/>
              <a:t>Eastern Empire flourishes; becomes known as Byzantium</a:t>
            </a:r>
          </a:p>
          <a:p>
            <a:pPr lvl="1" eaLnBrk="1" hangingPunct="1">
              <a:lnSpc>
                <a:spcPct val="90000"/>
              </a:lnSpc>
              <a:defRPr/>
            </a:pPr>
            <a:r>
              <a:rPr lang="en-US" sz="2400" smtClean="0"/>
              <a:t>Justinian becomes emperor of Byzantium in 527.</a:t>
            </a:r>
          </a:p>
          <a:p>
            <a:pPr lvl="1" eaLnBrk="1" hangingPunct="1">
              <a:lnSpc>
                <a:spcPct val="90000"/>
              </a:lnSpc>
              <a:defRPr/>
            </a:pPr>
            <a:r>
              <a:rPr lang="en-US" sz="2400" smtClean="0"/>
              <a:t>His armies reconquer much of the former Roman territory.</a:t>
            </a:r>
          </a:p>
          <a:p>
            <a:pPr lvl="1" eaLnBrk="1" hangingPunct="1">
              <a:lnSpc>
                <a:spcPct val="90000"/>
              </a:lnSpc>
              <a:defRPr/>
            </a:pPr>
            <a:r>
              <a:rPr lang="en-US" sz="2400" smtClean="0"/>
              <a:t>Byzantine emperors head state and church, use brutal politics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smtClean="0"/>
              <a:t>Life in the New Rome</a:t>
            </a:r>
          </a:p>
        </p:txBody>
      </p:sp>
      <p:sp>
        <p:nvSpPr>
          <p:cNvPr id="7171" name="Rectangle 3"/>
          <p:cNvSpPr>
            <a:spLocks noGrp="1" noChangeArrowheads="1"/>
          </p:cNvSpPr>
          <p:nvPr>
            <p:ph type="body" idx="1"/>
          </p:nvPr>
        </p:nvSpPr>
        <p:spPr/>
        <p:txBody>
          <a:bodyPr/>
          <a:lstStyle/>
          <a:p>
            <a:pPr eaLnBrk="1" hangingPunct="1">
              <a:defRPr/>
            </a:pPr>
            <a:r>
              <a:rPr lang="en-US" smtClean="0"/>
              <a:t>New Laws for the Empire</a:t>
            </a:r>
          </a:p>
          <a:p>
            <a:pPr lvl="1" eaLnBrk="1" hangingPunct="1">
              <a:defRPr/>
            </a:pPr>
            <a:r>
              <a:rPr lang="en-US" smtClean="0"/>
              <a:t>Justinian seeks to revise and update laws for governing the empire</a:t>
            </a:r>
          </a:p>
          <a:p>
            <a:pPr lvl="1" eaLnBrk="1" hangingPunct="1">
              <a:defRPr/>
            </a:pPr>
            <a:r>
              <a:rPr lang="en-US" smtClean="0"/>
              <a:t>Justinian Code—new set of laws consisting of four main parts</a:t>
            </a:r>
          </a:p>
          <a:p>
            <a:pPr lvl="1" eaLnBrk="1" hangingPunct="1">
              <a:defRPr/>
            </a:pPr>
            <a:r>
              <a:rPr lang="en-US" smtClean="0"/>
              <a:t>Code regulates much of Byzantine life; lasts for 900 years.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endParaRPr lang="en-US" smtClean="0"/>
          </a:p>
        </p:txBody>
      </p:sp>
      <p:sp>
        <p:nvSpPr>
          <p:cNvPr id="8195" name="Rectangle 3"/>
          <p:cNvSpPr>
            <a:spLocks noGrp="1" noChangeArrowheads="1"/>
          </p:cNvSpPr>
          <p:nvPr>
            <p:ph type="body" idx="1"/>
          </p:nvPr>
        </p:nvSpPr>
        <p:spPr/>
        <p:txBody>
          <a:bodyPr/>
          <a:lstStyle/>
          <a:p>
            <a:pPr eaLnBrk="1" hangingPunct="1">
              <a:defRPr/>
            </a:pPr>
            <a:r>
              <a:rPr lang="en-US" smtClean="0"/>
              <a:t>Creating the Imperial Capital</a:t>
            </a:r>
          </a:p>
          <a:p>
            <a:pPr lvl="1" eaLnBrk="1" hangingPunct="1">
              <a:defRPr/>
            </a:pPr>
            <a:r>
              <a:rPr lang="en-US" smtClean="0"/>
              <a:t>Justinian launches a program to beautify the capital, Constantinople.</a:t>
            </a:r>
          </a:p>
          <a:p>
            <a:pPr lvl="1" eaLnBrk="1" hangingPunct="1">
              <a:defRPr/>
            </a:pPr>
            <a:r>
              <a:rPr lang="en-US" smtClean="0"/>
              <a:t>Constructs new buildings; builds magnificent church, Hagia Sophia.</a:t>
            </a:r>
          </a:p>
          <a:p>
            <a:pPr lvl="1" eaLnBrk="1" hangingPunct="1">
              <a:defRPr/>
            </a:pPr>
            <a:r>
              <a:rPr lang="en-US" smtClean="0"/>
              <a:t>Byzantines preserve Greco-Roman culture and learning.</a:t>
            </a:r>
          </a:p>
          <a:p>
            <a:pPr lvl="1" eaLnBrk="1" hangingPunct="1">
              <a:defRPr/>
            </a:pPr>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p:cNvPicPr>
            <a:picLocks noChangeAspect="1" noChangeArrowheads="1"/>
          </p:cNvPicPr>
          <p:nvPr/>
        </p:nvPicPr>
        <p:blipFill>
          <a:blip r:embed="rId2" cstate="print"/>
          <a:srcRect/>
          <a:stretch>
            <a:fillRect/>
          </a:stretch>
        </p:blipFill>
        <p:spPr bwMode="auto">
          <a:xfrm>
            <a:off x="533399" y="0"/>
            <a:ext cx="8084171" cy="6858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endParaRPr lang="en-US" smtClean="0"/>
          </a:p>
        </p:txBody>
      </p:sp>
      <p:sp>
        <p:nvSpPr>
          <p:cNvPr id="9219" name="Rectangle 3"/>
          <p:cNvSpPr>
            <a:spLocks noGrp="1" noChangeArrowheads="1"/>
          </p:cNvSpPr>
          <p:nvPr>
            <p:ph type="body" idx="1"/>
          </p:nvPr>
        </p:nvSpPr>
        <p:spPr/>
        <p:txBody>
          <a:bodyPr/>
          <a:lstStyle/>
          <a:p>
            <a:pPr eaLnBrk="1" hangingPunct="1">
              <a:defRPr/>
            </a:pPr>
            <a:r>
              <a:rPr lang="en-US" smtClean="0"/>
              <a:t>Constantine’s Hectic Pace</a:t>
            </a:r>
          </a:p>
          <a:p>
            <a:pPr lvl="1" eaLnBrk="1" hangingPunct="1">
              <a:defRPr/>
            </a:pPr>
            <a:r>
              <a:rPr lang="en-US" smtClean="0"/>
              <a:t>City becomes trading hub with major marketplace.</a:t>
            </a:r>
          </a:p>
          <a:p>
            <a:pPr lvl="1" eaLnBrk="1" hangingPunct="1">
              <a:defRPr/>
            </a:pPr>
            <a:r>
              <a:rPr lang="en-US" smtClean="0"/>
              <a:t>Giant Hippodrome offers chariot races and other entertainment.</a:t>
            </a:r>
          </a:p>
          <a:p>
            <a:pPr lvl="1" eaLnBrk="1" hangingPunct="1">
              <a:defRPr/>
            </a:pPr>
            <a:r>
              <a:rPr lang="en-US" smtClean="0"/>
              <a:t>Racing fans start riots in 532; the government restores order violently.</a:t>
            </a:r>
          </a:p>
          <a:p>
            <a:pPr lvl="1" eaLnBrk="1" hangingPunct="1">
              <a:defRPr/>
            </a:pPr>
            <a:r>
              <a:rPr lang="en-US" smtClean="0"/>
              <a:t>Empress Theodora is the powerful wife and adviser to Justinian.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smtClean="0"/>
              <a:t>The Empire Falls</a:t>
            </a:r>
          </a:p>
        </p:txBody>
      </p:sp>
      <p:sp>
        <p:nvSpPr>
          <p:cNvPr id="10243" name="Rectangle 3"/>
          <p:cNvSpPr>
            <a:spLocks noGrp="1" noChangeArrowheads="1"/>
          </p:cNvSpPr>
          <p:nvPr>
            <p:ph type="body" idx="1"/>
          </p:nvPr>
        </p:nvSpPr>
        <p:spPr/>
        <p:txBody>
          <a:bodyPr/>
          <a:lstStyle/>
          <a:p>
            <a:pPr eaLnBrk="1" hangingPunct="1">
              <a:lnSpc>
                <a:spcPct val="90000"/>
              </a:lnSpc>
              <a:defRPr/>
            </a:pPr>
            <a:r>
              <a:rPr lang="en-US" smtClean="0"/>
              <a:t>Years of Turmoil</a:t>
            </a:r>
          </a:p>
          <a:p>
            <a:pPr lvl="1" eaLnBrk="1" hangingPunct="1">
              <a:lnSpc>
                <a:spcPct val="90000"/>
              </a:lnSpc>
              <a:defRPr/>
            </a:pPr>
            <a:r>
              <a:rPr lang="en-US" smtClean="0"/>
              <a:t>Justinian dies in 565; the empire faces many crises after his death.</a:t>
            </a:r>
          </a:p>
          <a:p>
            <a:pPr eaLnBrk="1" hangingPunct="1">
              <a:lnSpc>
                <a:spcPct val="90000"/>
              </a:lnSpc>
              <a:defRPr/>
            </a:pPr>
            <a:r>
              <a:rPr lang="en-US" smtClean="0"/>
              <a:t>Attacks from East and West</a:t>
            </a:r>
          </a:p>
          <a:p>
            <a:pPr lvl="1" eaLnBrk="1" hangingPunct="1">
              <a:lnSpc>
                <a:spcPct val="90000"/>
              </a:lnSpc>
              <a:defRPr/>
            </a:pPr>
            <a:r>
              <a:rPr lang="en-US" smtClean="0"/>
              <a:t>Byzantium faces attacks from many different groups.</a:t>
            </a:r>
          </a:p>
          <a:p>
            <a:pPr lvl="1" eaLnBrk="1" hangingPunct="1">
              <a:lnSpc>
                <a:spcPct val="90000"/>
              </a:lnSpc>
              <a:defRPr/>
            </a:pPr>
            <a:r>
              <a:rPr lang="en-US" smtClean="0"/>
              <a:t>Empire survives through bribery, diplomacy, and military power.</a:t>
            </a:r>
          </a:p>
          <a:p>
            <a:pPr lvl="1" eaLnBrk="1" hangingPunct="1">
              <a:lnSpc>
                <a:spcPct val="90000"/>
              </a:lnSpc>
              <a:defRPr/>
            </a:pPr>
            <a:r>
              <a:rPr lang="en-US" smtClean="0"/>
              <a:t>Constantinople falls in 1453; brings an end to the Byzantine Empire.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defRPr/>
            </a:pPr>
            <a:r>
              <a:rPr lang="en-US" smtClean="0"/>
              <a:t>The Church Divides</a:t>
            </a:r>
          </a:p>
        </p:txBody>
      </p:sp>
      <p:sp>
        <p:nvSpPr>
          <p:cNvPr id="11267" name="Rectangle 3"/>
          <p:cNvSpPr>
            <a:spLocks noGrp="1" noChangeArrowheads="1"/>
          </p:cNvSpPr>
          <p:nvPr>
            <p:ph type="body" idx="1"/>
          </p:nvPr>
        </p:nvSpPr>
        <p:spPr/>
        <p:txBody>
          <a:bodyPr/>
          <a:lstStyle/>
          <a:p>
            <a:pPr eaLnBrk="1" hangingPunct="1">
              <a:lnSpc>
                <a:spcPct val="90000"/>
              </a:lnSpc>
              <a:defRPr/>
            </a:pPr>
            <a:r>
              <a:rPr lang="en-US" sz="2800" dirty="0" smtClean="0"/>
              <a:t>A Religious Split</a:t>
            </a:r>
          </a:p>
          <a:p>
            <a:pPr lvl="1" eaLnBrk="1" hangingPunct="1">
              <a:lnSpc>
                <a:spcPct val="90000"/>
              </a:lnSpc>
              <a:defRPr/>
            </a:pPr>
            <a:r>
              <a:rPr lang="en-US" sz="2400" dirty="0" smtClean="0"/>
              <a:t>Christianity develops differently in Eastern and Western Roman Empires.</a:t>
            </a:r>
          </a:p>
          <a:p>
            <a:pPr lvl="1" eaLnBrk="1" hangingPunct="1">
              <a:lnSpc>
                <a:spcPct val="90000"/>
              </a:lnSpc>
              <a:defRPr/>
            </a:pPr>
            <a:r>
              <a:rPr lang="en-US" sz="2400" dirty="0" smtClean="0"/>
              <a:t>Two churches disagree over many issues, including the use of icons.</a:t>
            </a:r>
          </a:p>
          <a:p>
            <a:pPr lvl="1" eaLnBrk="1" hangingPunct="1">
              <a:lnSpc>
                <a:spcPct val="90000"/>
              </a:lnSpc>
              <a:defRPr/>
            </a:pPr>
            <a:r>
              <a:rPr lang="en-US" sz="2400" b="1" dirty="0" smtClean="0"/>
              <a:t>Icons</a:t>
            </a:r>
            <a:r>
              <a:rPr lang="en-US" sz="2400" dirty="0" smtClean="0"/>
              <a:t> are two-dimensional religious images used to aid in prayer.</a:t>
            </a:r>
          </a:p>
          <a:p>
            <a:pPr lvl="1" eaLnBrk="1" hangingPunct="1">
              <a:lnSpc>
                <a:spcPct val="90000"/>
              </a:lnSpc>
              <a:defRPr/>
            </a:pPr>
            <a:r>
              <a:rPr lang="en-US" sz="2400" dirty="0" smtClean="0"/>
              <a:t>Leading bishop of Eastern Christianity is known as a Patriarch.</a:t>
            </a:r>
          </a:p>
          <a:p>
            <a:pPr lvl="1" eaLnBrk="1" hangingPunct="1">
              <a:lnSpc>
                <a:spcPct val="90000"/>
              </a:lnSpc>
              <a:defRPr/>
            </a:pPr>
            <a:r>
              <a:rPr lang="en-US" sz="2400" dirty="0" smtClean="0"/>
              <a:t>In the West, the pope excommunicates the emperor, banishing him from the church over the iconoclast controversy.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Linguistic Disunity</a:t>
            </a:r>
            <a:endParaRPr lang="en-US" dirty="0"/>
          </a:p>
        </p:txBody>
      </p:sp>
      <p:sp>
        <p:nvSpPr>
          <p:cNvPr id="3" name="Content Placeholder 2"/>
          <p:cNvSpPr>
            <a:spLocks noGrp="1"/>
          </p:cNvSpPr>
          <p:nvPr>
            <p:ph idx="1"/>
          </p:nvPr>
        </p:nvSpPr>
        <p:spPr/>
        <p:txBody>
          <a:bodyPr/>
          <a:lstStyle/>
          <a:p>
            <a:pPr eaLnBrk="1" hangingPunct="1">
              <a:defRPr/>
            </a:pPr>
            <a:r>
              <a:rPr lang="en-US" dirty="0" smtClean="0"/>
              <a:t>West—dominant language </a:t>
            </a:r>
            <a:r>
              <a:rPr lang="en-US" i="1" dirty="0" smtClean="0"/>
              <a:t>Latin</a:t>
            </a:r>
          </a:p>
          <a:p>
            <a:pPr eaLnBrk="1" hangingPunct="1">
              <a:defRPr/>
            </a:pPr>
            <a:r>
              <a:rPr lang="en-US" dirty="0" smtClean="0"/>
              <a:t>East—dominant language </a:t>
            </a:r>
            <a:r>
              <a:rPr lang="en-US" i="1" dirty="0" smtClean="0"/>
              <a:t>Greek</a:t>
            </a:r>
          </a:p>
          <a:p>
            <a:pPr eaLnBrk="1" hangingPunct="1">
              <a:defRPr/>
            </a:pPr>
            <a:r>
              <a:rPr lang="en-US" dirty="0" smtClean="0"/>
              <a:t>Decline in bilingualism after the fall of the western empire</a:t>
            </a:r>
          </a:p>
          <a:p>
            <a:pPr eaLnBrk="1" hangingPunct="1">
              <a:defRPr/>
            </a:pPr>
            <a:r>
              <a:rPr lang="en-US" dirty="0" smtClean="0"/>
              <a:t>Linguistic disunity develops into cultural disunity</a:t>
            </a:r>
          </a:p>
          <a:p>
            <a:pPr lvl="1" eaLnBrk="1" hangingPunct="1">
              <a:defRPr/>
            </a:pPr>
            <a:r>
              <a:rPr lang="en-US" dirty="0" smtClean="0"/>
              <a:t>Different religious rites and liturgy develop</a:t>
            </a:r>
          </a:p>
          <a:p>
            <a:pPr lvl="1" eaLnBrk="1" hangingPunct="1">
              <a:defRPr/>
            </a:pPr>
            <a:r>
              <a:rPr lang="en-US" dirty="0" smtClean="0"/>
              <a:t>Different approaches to Christian doctrine emerge</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Globe</Template>
  <TotalTime>299</TotalTime>
  <Words>795</Words>
  <Application>Microsoft Office PowerPoint</Application>
  <PresentationFormat>On-screen Show (4:3)</PresentationFormat>
  <Paragraphs>63</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Globe</vt:lpstr>
      <vt:lpstr>11.1 The Byzantine Empire</vt:lpstr>
      <vt:lpstr>A New Rome in a New Setting</vt:lpstr>
      <vt:lpstr>Life in the New Rome</vt:lpstr>
      <vt:lpstr>PowerPoint Presentation</vt:lpstr>
      <vt:lpstr>PowerPoint Presentation</vt:lpstr>
      <vt:lpstr>PowerPoint Presentation</vt:lpstr>
      <vt:lpstr>The Empire Falls</vt:lpstr>
      <vt:lpstr>The Church Divides</vt:lpstr>
      <vt:lpstr>Linguistic Disunity</vt:lpstr>
      <vt:lpstr>Papal Supremacy and the Nicene Creed</vt:lpstr>
      <vt:lpstr>Iconoclast Controversy</vt:lpstr>
      <vt:lpstr>Different Church/State Relations</vt:lpstr>
      <vt:lpstr>PowerPoint Presentation</vt:lpstr>
      <vt:lpstr>PowerPoint Presentation</vt:lpstr>
    </vt:vector>
  </TitlesOfParts>
  <Company>OPS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11.1 The Byzantine Empire</dc:title>
  <dc:creator>Greg Yankey</dc:creator>
  <cp:lastModifiedBy>teacher</cp:lastModifiedBy>
  <cp:revision>23</cp:revision>
  <dcterms:created xsi:type="dcterms:W3CDTF">2009-11-13T15:14:48Z</dcterms:created>
  <dcterms:modified xsi:type="dcterms:W3CDTF">2015-05-11T21:01:36Z</dcterms:modified>
</cp:coreProperties>
</file>